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8" r:id="rId4"/>
    <p:sldId id="289" r:id="rId5"/>
    <p:sldId id="268" r:id="rId6"/>
    <p:sldId id="259" r:id="rId7"/>
    <p:sldId id="260" r:id="rId8"/>
    <p:sldId id="293" r:id="rId9"/>
    <p:sldId id="261" r:id="rId10"/>
    <p:sldId id="270" r:id="rId11"/>
    <p:sldId id="278" r:id="rId12"/>
    <p:sldId id="290" r:id="rId13"/>
    <p:sldId id="291" r:id="rId14"/>
    <p:sldId id="292" r:id="rId15"/>
    <p:sldId id="262" r:id="rId16"/>
    <p:sldId id="272" r:id="rId17"/>
    <p:sldId id="273" r:id="rId18"/>
    <p:sldId id="274" r:id="rId19"/>
    <p:sldId id="264" r:id="rId20"/>
    <p:sldId id="279" r:id="rId21"/>
    <p:sldId id="280" r:id="rId22"/>
    <p:sldId id="283" r:id="rId23"/>
    <p:sldId id="286" r:id="rId24"/>
    <p:sldId id="287" r:id="rId25"/>
    <p:sldId id="288" r:id="rId26"/>
    <p:sldId id="275" r:id="rId27"/>
    <p:sldId id="285" r:id="rId28"/>
    <p:sldId id="276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16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1D0F6-FB88-41C0-8574-15FBB0F27DE1}" type="datetimeFigureOut">
              <a:rPr lang="en-GB" smtClean="0"/>
              <a:pPr/>
              <a:t>30/09/2014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2600D6-6E82-4353-AE1E-3B3DDA801BC3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Planning a sequencing project</a:t>
            </a:r>
            <a:endParaRPr lang="en-GB" dirty="0"/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NSC_logo_original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6" name="Picture 5" descr="uio-logo-web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467544" y="3886200"/>
            <a:ext cx="8208912" cy="1752600"/>
          </a:xfrm>
        </p:spPr>
        <p:txBody>
          <a:bodyPr>
            <a:normAutofit fontScale="92500"/>
          </a:bodyPr>
          <a:lstStyle/>
          <a:p>
            <a:r>
              <a:rPr lang="en-GB" dirty="0" smtClean="0"/>
              <a:t>Adapted from Nick </a:t>
            </a:r>
            <a:r>
              <a:rPr lang="en-GB" dirty="0" err="1" smtClean="0"/>
              <a:t>Loman</a:t>
            </a:r>
            <a:endParaRPr lang="en-GB" dirty="0" smtClean="0"/>
          </a:p>
          <a:p>
            <a:r>
              <a:rPr lang="en-GB" dirty="0"/>
              <a:t>University of </a:t>
            </a:r>
            <a:r>
              <a:rPr lang="en-GB" dirty="0" smtClean="0"/>
              <a:t>Birmingham</a:t>
            </a:r>
          </a:p>
          <a:p>
            <a:r>
              <a:rPr lang="en-GB" sz="2600" dirty="0" smtClean="0"/>
              <a:t>https</a:t>
            </a:r>
            <a:r>
              <a:rPr lang="en-GB" sz="2600" dirty="0"/>
              <a:t>://</a:t>
            </a:r>
            <a:r>
              <a:rPr lang="en-GB" sz="2600" dirty="0" err="1"/>
              <a:t>github.com</a:t>
            </a:r>
            <a:r>
              <a:rPr lang="en-GB" sz="2600" dirty="0"/>
              <a:t>/</a:t>
            </a:r>
            <a:r>
              <a:rPr lang="en-GB" sz="2600" dirty="0" err="1"/>
              <a:t>lexnederbragt</a:t>
            </a:r>
            <a:r>
              <a:rPr lang="en-GB" sz="2600" dirty="0"/>
              <a:t>/</a:t>
            </a:r>
            <a:r>
              <a:rPr lang="en-GB" sz="2600" dirty="0" err="1"/>
              <a:t>denovo</a:t>
            </a:r>
            <a:r>
              <a:rPr lang="en-GB" sz="2600" dirty="0"/>
              <a:t>-assembly-tutorial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Illumina</a:t>
            </a:r>
            <a:r>
              <a:rPr lang="en-GB" dirty="0" smtClean="0"/>
              <a:t>, short reads (but getting longer)</a:t>
            </a:r>
          </a:p>
          <a:p>
            <a:pPr lvl="1"/>
            <a:r>
              <a:rPr lang="en-GB" dirty="0" smtClean="0"/>
              <a:t>High throughput</a:t>
            </a:r>
          </a:p>
          <a:p>
            <a:pPr lvl="1"/>
            <a:r>
              <a:rPr lang="en-GB" dirty="0" smtClean="0"/>
              <a:t>Cheap</a:t>
            </a:r>
          </a:p>
          <a:p>
            <a:pPr lvl="1"/>
            <a:r>
              <a:rPr lang="en-GB" dirty="0" smtClean="0"/>
              <a:t>Short reads (2x150 best)</a:t>
            </a:r>
          </a:p>
          <a:p>
            <a:pPr>
              <a:buNone/>
            </a:pPr>
            <a:endParaRPr lang="en-GB" dirty="0" smtClean="0"/>
          </a:p>
          <a:p>
            <a:r>
              <a:rPr lang="en-GB" dirty="0" err="1" smtClean="0"/>
              <a:t>SOLiD</a:t>
            </a:r>
            <a:r>
              <a:rPr lang="en-GB" dirty="0" smtClean="0"/>
              <a:t> – NO!</a:t>
            </a:r>
          </a:p>
          <a:p>
            <a:endParaRPr lang="en-GB" dirty="0" smtClean="0"/>
          </a:p>
          <a:p>
            <a:r>
              <a:rPr lang="en-GB" dirty="0" smtClean="0"/>
              <a:t>Ion Torrent – short reads, low throughput, medium-cost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Choosing technolog</a:t>
            </a:r>
            <a:r>
              <a:rPr lang="en-GB" b="1" dirty="0" smtClean="0"/>
              <a:t>ies</a:t>
            </a:r>
            <a:endParaRPr lang="en-GB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PacBio</a:t>
            </a:r>
            <a:endParaRPr lang="en-GB" dirty="0" smtClean="0"/>
          </a:p>
          <a:p>
            <a:pPr lvl="1"/>
            <a:r>
              <a:rPr lang="en-GB" dirty="0" err="1" smtClean="0"/>
              <a:t>Loooooong</a:t>
            </a:r>
            <a:r>
              <a:rPr lang="en-GB" dirty="0" smtClean="0"/>
              <a:t> reads</a:t>
            </a:r>
          </a:p>
          <a:p>
            <a:pPr lvl="1"/>
            <a:r>
              <a:rPr lang="en-GB" dirty="0" smtClean="0"/>
              <a:t>Low quality per base</a:t>
            </a:r>
          </a:p>
          <a:p>
            <a:pPr lvl="1"/>
            <a:r>
              <a:rPr lang="en-GB" dirty="0" smtClean="0"/>
              <a:t>Low throughput</a:t>
            </a:r>
          </a:p>
          <a:p>
            <a:pPr lvl="1"/>
            <a:r>
              <a:rPr lang="en-GB" dirty="0" smtClean="0"/>
              <a:t>Finished bacterial genomes!</a:t>
            </a:r>
          </a:p>
          <a:p>
            <a:pPr lvl="1"/>
            <a:r>
              <a:rPr lang="en-GB" dirty="0" smtClean="0"/>
              <a:t>Large genomes:</a:t>
            </a:r>
          </a:p>
          <a:p>
            <a:pPr lvl="2"/>
            <a:r>
              <a:rPr lang="en-GB" dirty="0" smtClean="0"/>
              <a:t>Need short reads for correction</a:t>
            </a:r>
          </a:p>
          <a:p>
            <a:pPr lvl="2"/>
            <a:r>
              <a:rPr lang="en-GB" dirty="0" smtClean="0"/>
              <a:t>(or need better software)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Choosing technolog</a:t>
            </a:r>
            <a:r>
              <a:rPr lang="en-GB" b="1" dirty="0" smtClean="0"/>
              <a:t>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8575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Oxford </a:t>
            </a:r>
            <a:r>
              <a:rPr lang="en-US" dirty="0" err="1"/>
              <a:t>Nanopore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5" y="2104571"/>
            <a:ext cx="1521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MinION</a:t>
            </a:r>
            <a:endParaRPr lang="en-US" sz="3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5619" y="4119287"/>
            <a:ext cx="3162903" cy="21064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653022"/>
            <a:ext cx="4324676" cy="29068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193141" y="4730994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512 </a:t>
            </a:r>
            <a:r>
              <a:rPr lang="en-US" dirty="0" err="1"/>
              <a:t>nanopores</a:t>
            </a: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95717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MinION</a:t>
            </a:r>
            <a:r>
              <a:rPr lang="en-US" dirty="0" smtClean="0"/>
              <a:t>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8100"/>
            <a:ext cx="9144000" cy="423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15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2123564"/>
            <a:ext cx="3688876" cy="36718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2020135"/>
            <a:ext cx="3816424" cy="3703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63688" y="1403484"/>
            <a:ext cx="1558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~ 40 000 </a:t>
            </a:r>
            <a:r>
              <a:rPr lang="en-US" dirty="0"/>
              <a:t>reads </a:t>
            </a:r>
            <a:endParaRPr lang="en-US" dirty="0" smtClean="0"/>
          </a:p>
          <a:p>
            <a:pPr algn="ctr"/>
            <a:r>
              <a:rPr lang="en-US" dirty="0" smtClean="0"/>
              <a:t>161 </a:t>
            </a:r>
            <a:r>
              <a:rPr lang="en-US" dirty="0" err="1" smtClean="0"/>
              <a:t>Mbp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40152" y="1763524"/>
            <a:ext cx="147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Mean 5.5 </a:t>
            </a:r>
            <a:r>
              <a:rPr lang="en-US" dirty="0" err="1" smtClean="0"/>
              <a:t>kbp</a:t>
            </a:r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MinION</a:t>
            </a:r>
            <a:r>
              <a:rPr lang="en-US" dirty="0" smtClean="0"/>
              <a:t> data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627784" y="5877272"/>
            <a:ext cx="4237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Accuracy comparable to Pacific Biosciences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238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Mate-pairs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454</a:t>
            </a:r>
            <a:endParaRPr lang="en-GB" dirty="0"/>
          </a:p>
          <a:p>
            <a:pPr lvl="1"/>
            <a:r>
              <a:rPr lang="en-GB" dirty="0" smtClean="0"/>
              <a:t>3 to 20kb protocols</a:t>
            </a:r>
          </a:p>
          <a:p>
            <a:r>
              <a:rPr lang="en-GB" dirty="0" err="1" smtClean="0"/>
              <a:t>Illumina</a:t>
            </a:r>
            <a:endParaRPr lang="en-GB" dirty="0"/>
          </a:p>
          <a:p>
            <a:pPr lvl="1"/>
            <a:r>
              <a:rPr lang="en-GB" dirty="0" smtClean="0"/>
              <a:t>3 to 10 kb (20?) protocols</a:t>
            </a:r>
          </a:p>
          <a:p>
            <a:r>
              <a:rPr lang="en-GB" dirty="0" err="1" smtClean="0"/>
              <a:t>IonTorrent</a:t>
            </a:r>
            <a:endParaRPr lang="en-GB" dirty="0" smtClean="0"/>
          </a:p>
          <a:p>
            <a:pPr lvl="1"/>
            <a:r>
              <a:rPr lang="en-GB" dirty="0" smtClean="0"/>
              <a:t>NEW: up </a:t>
            </a:r>
            <a:r>
              <a:rPr lang="en-GB" dirty="0"/>
              <a:t>to 8 kb</a:t>
            </a:r>
            <a:endParaRPr lang="en-GB" dirty="0" smtClean="0"/>
          </a:p>
          <a:p>
            <a:pPr lvl="1"/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size is it?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How many sequencing reads to you need?</a:t>
            </a:r>
          </a:p>
          <a:p>
            <a:endParaRPr lang="en-GB" dirty="0" smtClean="0"/>
          </a:p>
          <a:p>
            <a:pPr lvl="1"/>
            <a:r>
              <a:rPr lang="en-GB" dirty="0" smtClean="0"/>
              <a:t>Rule of thumb: 50x for short reads, 10x for long reads</a:t>
            </a:r>
          </a:p>
          <a:p>
            <a:pPr lvl="1"/>
            <a:endParaRPr lang="en-GB" dirty="0" smtClean="0"/>
          </a:p>
          <a:p>
            <a:pPr lvl="1"/>
            <a:endParaRPr lang="en-GB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is the repeat structure?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err="1" smtClean="0"/>
              <a:t>Transposons</a:t>
            </a:r>
            <a:endParaRPr lang="en-GB" dirty="0" smtClean="0"/>
          </a:p>
          <a:p>
            <a:pPr lvl="1"/>
            <a:r>
              <a:rPr lang="en-GB" dirty="0" smtClean="0"/>
              <a:t>LINEs</a:t>
            </a:r>
          </a:p>
          <a:p>
            <a:pPr lvl="1"/>
            <a:r>
              <a:rPr lang="en-GB" dirty="0" smtClean="0"/>
              <a:t>SINEs</a:t>
            </a:r>
          </a:p>
          <a:p>
            <a:pPr lvl="1"/>
            <a:r>
              <a:rPr lang="en-GB" dirty="0" smtClean="0"/>
              <a:t>IS elements</a:t>
            </a:r>
          </a:p>
          <a:p>
            <a:r>
              <a:rPr lang="en-GB" dirty="0" smtClean="0"/>
              <a:t>Number, length, size</a:t>
            </a:r>
          </a:p>
          <a:p>
            <a:endParaRPr lang="en-GB" dirty="0" smtClean="0"/>
          </a:p>
          <a:p>
            <a:r>
              <a:rPr lang="en-GB" dirty="0" smtClean="0"/>
              <a:t>Best read length</a:t>
            </a:r>
          </a:p>
          <a:p>
            <a:r>
              <a:rPr lang="en-GB" dirty="0" smtClean="0"/>
              <a:t>Determine mate-pair strategy, or decide to give up on completeness!</a:t>
            </a:r>
          </a:p>
          <a:p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is the minimum information I need?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Genes</a:t>
            </a:r>
          </a:p>
          <a:p>
            <a:endParaRPr lang="en-GB" dirty="0" smtClean="0"/>
          </a:p>
          <a:p>
            <a:r>
              <a:rPr lang="en-GB" dirty="0" smtClean="0"/>
              <a:t>Regulatory regions</a:t>
            </a:r>
          </a:p>
          <a:p>
            <a:endParaRPr lang="en-GB" dirty="0" smtClean="0"/>
          </a:p>
          <a:p>
            <a:r>
              <a:rPr lang="en-GB" dirty="0" smtClean="0"/>
              <a:t>Contiguous chromosomes</a:t>
            </a:r>
          </a:p>
          <a:p>
            <a:endParaRPr lang="en-GB" dirty="0" smtClean="0"/>
          </a:p>
          <a:p>
            <a:r>
              <a:rPr lang="en-GB" dirty="0" smtClean="0"/>
              <a:t>Finished</a:t>
            </a:r>
            <a:endParaRPr lang="en-GB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Bioinformatics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Large assemblies require large amount of memory</a:t>
            </a:r>
          </a:p>
          <a:p>
            <a:endParaRPr lang="en-GB" dirty="0" smtClean="0"/>
          </a:p>
          <a:p>
            <a:r>
              <a:rPr lang="en-GB" dirty="0" smtClean="0"/>
              <a:t>Estimating requirements may be difficult</a:t>
            </a:r>
          </a:p>
          <a:p>
            <a:endParaRPr lang="en-GB" dirty="0" smtClean="0"/>
          </a:p>
          <a:p>
            <a:r>
              <a:rPr lang="en-GB" dirty="0" smtClean="0"/>
              <a:t>Sometimes still not possible – </a:t>
            </a:r>
            <a:r>
              <a:rPr lang="en-GB" i="1" dirty="0" smtClean="0"/>
              <a:t>wheat</a:t>
            </a:r>
          </a:p>
          <a:p>
            <a:endParaRPr lang="en-GB" i="1" dirty="0" smtClean="0"/>
          </a:p>
          <a:p>
            <a:r>
              <a:rPr lang="en-GB" dirty="0" smtClean="0"/>
              <a:t>Hybrid assemblies not always straight-forward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36912"/>
            <a:ext cx="8229600" cy="1143000"/>
          </a:xfrm>
        </p:spPr>
        <p:txBody>
          <a:bodyPr/>
          <a:lstStyle/>
          <a:p>
            <a:r>
              <a:rPr lang="en-GB" b="1" dirty="0" smtClean="0"/>
              <a:t>Generating sequence is easy</a:t>
            </a:r>
            <a:endParaRPr lang="en-GB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Challenge: short read + long reads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use de </a:t>
            </a:r>
            <a:r>
              <a:rPr lang="en-US" dirty="0" err="1" smtClean="0"/>
              <a:t>Bruijn</a:t>
            </a:r>
            <a:r>
              <a:rPr lang="en-US" dirty="0" smtClean="0"/>
              <a:t> graph?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use Overlap Layout Consensus?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770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Use a single program with all data</a:t>
            </a:r>
          </a:p>
          <a:p>
            <a:pPr marL="0" indent="0" algn="ctr">
              <a:buNone/>
            </a:pPr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Correct assembly with data from other technology/technologies</a:t>
            </a:r>
          </a:p>
          <a:p>
            <a:pPr marL="0" indent="0" algn="ctr">
              <a:buNone/>
            </a:pPr>
            <a:r>
              <a:rPr lang="en-US" dirty="0" smtClean="0"/>
              <a:t>OR</a:t>
            </a:r>
          </a:p>
          <a:p>
            <a:pPr algn="ctr"/>
            <a:r>
              <a:rPr lang="en-US" dirty="0" smtClean="0"/>
              <a:t>Use different programs for each dataset</a:t>
            </a:r>
          </a:p>
          <a:p>
            <a:pPr marL="0" indent="0" algn="ctr">
              <a:buNone/>
            </a:pPr>
            <a:r>
              <a:rPr lang="en-US" dirty="0" smtClean="0">
                <a:sym typeface="Wingdings"/>
              </a:rPr>
              <a:t> </a:t>
            </a:r>
            <a:r>
              <a:rPr lang="en-US" dirty="0" smtClean="0"/>
              <a:t>merge into one</a:t>
            </a:r>
          </a:p>
        </p:txBody>
      </p:sp>
    </p:spTree>
    <p:extLst>
      <p:ext uri="{BB962C8B-B14F-4D97-AF65-F5344CB8AC3E}">
        <p14:creationId xmlns:p14="http://schemas.microsoft.com/office/powerpoint/2010/main" val="1583911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Does it work?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Are we there yet?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001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Closely related genome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/>
              </a:rPr>
              <a:t> requires </a:t>
            </a:r>
            <a:r>
              <a:rPr lang="en-US" dirty="0" err="1" smtClean="0">
                <a:sym typeface="Wingdings"/>
              </a:rPr>
              <a:t>synteny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8345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Linkage map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ym typeface="Wingdings"/>
              </a:rPr>
              <a:t></a:t>
            </a:r>
            <a:r>
              <a:rPr lang="en-US" dirty="0" err="1" smtClean="0">
                <a:sym typeface="Wingdings"/>
              </a:rPr>
              <a:t>superscaffolds</a:t>
            </a:r>
            <a:endParaRPr lang="en-US" dirty="0" smtClean="0">
              <a:sym typeface="Wingdings"/>
            </a:endParaRPr>
          </a:p>
          <a:p>
            <a:pPr marL="0" indent="0">
              <a:buNone/>
            </a:pPr>
            <a:r>
              <a:rPr lang="en-US" dirty="0" smtClean="0">
                <a:sym typeface="Wingdings"/>
              </a:rPr>
              <a:t>	 </a:t>
            </a:r>
            <a:r>
              <a:rPr lang="en-US" dirty="0" err="1" smtClean="0">
                <a:sym typeface="Wingdings"/>
              </a:rPr>
              <a:t>pseudochromosomes</a:t>
            </a:r>
            <a:endParaRPr lang="en-US" dirty="0" smtClean="0">
              <a:sym typeface="Wingding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120" y="1268760"/>
            <a:ext cx="2781300" cy="4419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7200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 smtClean="0"/>
              <a:t>www.hutton.ac.uk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005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ym typeface="Wingdings"/>
              </a:rPr>
              <a:t>Optical maps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204864"/>
            <a:ext cx="7812360" cy="390618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64296" y="6488668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File:Optical_mapping.jpg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949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recipes for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Bacterial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Paired-end reads required</a:t>
            </a:r>
          </a:p>
          <a:p>
            <a:r>
              <a:rPr lang="en-US" dirty="0" smtClean="0"/>
              <a:t>the more mate pair libraries, the better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 recipes for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dirty="0" smtClean="0"/>
              <a:t>Bacterial – </a:t>
            </a:r>
            <a:r>
              <a:rPr lang="en-US" dirty="0" err="1" smtClean="0"/>
              <a:t>PacBio</a:t>
            </a:r>
            <a:endParaRPr lang="en-US" dirty="0" smtClean="0"/>
          </a:p>
          <a:p>
            <a:r>
              <a:rPr lang="en-US" dirty="0" smtClean="0"/>
              <a:t>60-100x in long reads</a:t>
            </a:r>
          </a:p>
          <a:p>
            <a:pPr lvl="1"/>
            <a:r>
              <a:rPr lang="en-US" dirty="0" smtClean="0"/>
              <a:t>2 </a:t>
            </a:r>
            <a:r>
              <a:rPr lang="en-US" dirty="0" err="1" smtClean="0"/>
              <a:t>SMRTcells</a:t>
            </a:r>
            <a:r>
              <a:rPr lang="en-US" dirty="0" smtClean="0"/>
              <a:t> (chips)</a:t>
            </a:r>
          </a:p>
          <a:p>
            <a:r>
              <a:rPr lang="en-US" dirty="0" smtClean="0">
                <a:sym typeface="Wingdings"/>
              </a:rPr>
              <a:t>May give 1 scaffold per chromosome</a:t>
            </a:r>
            <a:endParaRPr lang="en-US" dirty="0">
              <a:sym typeface="Wingdings"/>
            </a:endParaRPr>
          </a:p>
          <a:p>
            <a:r>
              <a:rPr lang="en-US" dirty="0" smtClean="0">
                <a:sym typeface="Wingdings"/>
              </a:rPr>
              <a:t>Very high quality</a:t>
            </a:r>
          </a:p>
          <a:p>
            <a:r>
              <a:rPr lang="en-US" dirty="0" smtClean="0">
                <a:sym typeface="Wingdings"/>
              </a:rPr>
              <a:t>Can determine base modifications</a:t>
            </a:r>
          </a:p>
        </p:txBody>
      </p:sp>
    </p:spTree>
    <p:extLst>
      <p:ext uri="{BB962C8B-B14F-4D97-AF65-F5344CB8AC3E}">
        <p14:creationId xmlns:p14="http://schemas.microsoft.com/office/powerpoint/2010/main" val="31330749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Eukaryote</a:t>
            </a:r>
          </a:p>
          <a:p>
            <a:pPr marL="0" indent="0">
              <a:buNone/>
            </a:pPr>
            <a:r>
              <a:rPr lang="en-US" dirty="0" smtClean="0"/>
              <a:t>	Foundation of </a:t>
            </a:r>
            <a:r>
              <a:rPr lang="en-US" dirty="0" err="1" smtClean="0"/>
              <a:t>Illumina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100x coverage Paired End reads (2x100bp)</a:t>
            </a:r>
          </a:p>
          <a:p>
            <a:pPr lvl="2"/>
            <a:r>
              <a:rPr lang="en-US" dirty="0" smtClean="0"/>
              <a:t>several Mate Pair libraries</a:t>
            </a:r>
          </a:p>
          <a:p>
            <a:pPr lvl="3"/>
            <a:r>
              <a:rPr lang="en-US" dirty="0" smtClean="0"/>
              <a:t>2kb, 3kb, 8k, 10kb, bigger?</a:t>
            </a:r>
          </a:p>
          <a:p>
            <a:pPr lvl="2"/>
            <a:r>
              <a:rPr lang="en-US" dirty="0" smtClean="0"/>
              <a:t>this is now very cheap!</a:t>
            </a:r>
          </a:p>
          <a:p>
            <a:pPr marL="0" indent="0">
              <a:buNone/>
            </a:pPr>
            <a:r>
              <a:rPr lang="en-US" dirty="0" smtClean="0"/>
              <a:t>	Fill gaps with long reads</a:t>
            </a:r>
          </a:p>
          <a:p>
            <a:pPr lvl="2"/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32941" y="5157410"/>
            <a:ext cx="2313918" cy="1700590"/>
          </a:xfrm>
          <a:prstGeom prst="rect">
            <a:avLst/>
          </a:prstGeom>
        </p:spPr>
      </p:pic>
      <p:pic>
        <p:nvPicPr>
          <p:cNvPr id="5" name="Picture 4" descr="Illumina HiSeq 2000"/>
          <p:cNvPicPr>
            <a:picLocks noChangeAspect="1" noChangeArrowheads="1"/>
          </p:cNvPicPr>
          <p:nvPr/>
        </p:nvPicPr>
        <p:blipFill>
          <a:blip r:embed="rId3" cstate="print"/>
          <a:srcRect t="3152" r="2070" b="25194"/>
          <a:stretch>
            <a:fillRect/>
          </a:stretch>
        </p:blipFill>
        <p:spPr bwMode="auto">
          <a:xfrm>
            <a:off x="6532941" y="3273448"/>
            <a:ext cx="2153859" cy="172462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l="16091" t="7667" r="9458" b="8802"/>
          <a:stretch>
            <a:fillRect/>
          </a:stretch>
        </p:blipFill>
        <p:spPr bwMode="auto">
          <a:xfrm>
            <a:off x="4185933" y="5158740"/>
            <a:ext cx="1514558" cy="16992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Add lots of bioinformatics...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49500" y="2316163"/>
            <a:ext cx="444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297" y="6488668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cores.montana.edu/index.php?page</a:t>
            </a:r>
            <a:r>
              <a:rPr lang="en-US" dirty="0" smtClean="0"/>
              <a:t>=bioinformatics-core-facility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Assembly is difficult … because of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1547664" y="1340768"/>
            <a:ext cx="684076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 smtClean="0"/>
              <a:t>Repeats</a:t>
            </a:r>
            <a:endParaRPr lang="en-GB" sz="6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923928" y="4581128"/>
            <a:ext cx="1800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/>
              <a:t>Size</a:t>
            </a:r>
            <a:endParaRPr lang="en-GB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3563888" y="3501008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err="1" smtClean="0"/>
              <a:t>Ploidy</a:t>
            </a:r>
            <a:endParaRPr lang="en-GB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059832" y="5517232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/>
              <a:t>Contamination</a:t>
            </a:r>
            <a:endParaRPr lang="en-GB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Read length matters</a:t>
            </a:r>
            <a:endParaRPr lang="en-US" dirty="0"/>
          </a:p>
        </p:txBody>
      </p:sp>
      <p:pic>
        <p:nvPicPr>
          <p:cNvPr id="5" name="Picture 4" descr="gb-2013-14-6-405-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225" y="2003441"/>
            <a:ext cx="6284976" cy="31821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12737" y="1334000"/>
            <a:ext cx="474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5.2 Mb circular genome, infinite error-free reads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934668" y="6191782"/>
            <a:ext cx="5090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Roberts et al (2013) doi</a:t>
            </a:r>
            <a:r>
              <a:rPr lang="en-US" dirty="0"/>
              <a:t>:10.1186/gb-2013-14-6-</a:t>
            </a:r>
            <a:r>
              <a:rPr lang="en-US" dirty="0" smtClean="0"/>
              <a:t>405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878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Difficulty levels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14400" y="2132856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Chlamydia genome (small, no repeats)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E. coli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(small, some repeats)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Small eukaryotic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Large, diploid (</a:t>
            </a:r>
            <a:r>
              <a:rPr kumimoji="0" lang="en-GB" sz="28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Homo sapiens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Large, </a:t>
            </a:r>
            <a:r>
              <a:rPr kumimoji="0" lang="en-GB" sz="2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polyploid</a:t>
            </a:r>
            <a:r>
              <a:rPr kumimoji="0" lang="en-GB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(wheat)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endParaRPr kumimoji="0" lang="en-GB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899592" y="2132856"/>
            <a:ext cx="0" cy="26642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11560" y="15567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Easy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11560" y="5013176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Hard</a:t>
            </a:r>
            <a:endParaRPr lang="en-GB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Biology comes first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How long do you want to spend on this?</a:t>
            </a:r>
          </a:p>
          <a:p>
            <a:r>
              <a:rPr lang="en-GB" dirty="0" smtClean="0"/>
              <a:t>Where’s the value to you?</a:t>
            </a:r>
          </a:p>
          <a:p>
            <a:pPr>
              <a:buNone/>
            </a:pPr>
            <a:endParaRPr lang="en-GB" dirty="0"/>
          </a:p>
          <a:p>
            <a:r>
              <a:rPr lang="en-GB" dirty="0" smtClean="0"/>
              <a:t>Gene finding only (RNA-</a:t>
            </a:r>
            <a:r>
              <a:rPr lang="en-GB" dirty="0" err="1" smtClean="0"/>
              <a:t>Seq</a:t>
            </a:r>
            <a:r>
              <a:rPr lang="en-GB" dirty="0" smtClean="0"/>
              <a:t>, very draft WGS)</a:t>
            </a:r>
          </a:p>
          <a:p>
            <a:r>
              <a:rPr lang="en-GB" dirty="0" smtClean="0"/>
              <a:t>Draft incomplete</a:t>
            </a:r>
          </a:p>
          <a:p>
            <a:r>
              <a:rPr lang="en-GB" dirty="0" smtClean="0"/>
              <a:t>Draft complete</a:t>
            </a:r>
          </a:p>
          <a:p>
            <a:r>
              <a:rPr lang="en-GB" dirty="0" smtClean="0"/>
              <a:t>Contiguous / circular complete</a:t>
            </a:r>
          </a:p>
          <a:p>
            <a:r>
              <a:rPr lang="en-GB" dirty="0" smtClean="0"/>
              <a:t>Finished – </a:t>
            </a:r>
            <a:r>
              <a:rPr lang="en-GB" i="1" dirty="0" smtClean="0"/>
              <a:t>the holy grail</a:t>
            </a:r>
            <a:endParaRPr lang="en-GB" dirty="0"/>
          </a:p>
        </p:txBody>
      </p:sp>
      <p:pic>
        <p:nvPicPr>
          <p:cNvPr id="11266" name="Picture 2" descr="http://t3.gstatic.com/images?q=tbn:ANd9GcQt1aFnelhRHZpsHdjXlUL8hz57FP6E21LGWsCCmouWYb2QEotoh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16216" y="4365104"/>
            <a:ext cx="2286000" cy="20002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 to help you decide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What have others done already?</a:t>
            </a:r>
          </a:p>
          <a:p>
            <a:r>
              <a:rPr lang="en-GB" dirty="0" smtClean="0"/>
              <a:t>Close reference available?</a:t>
            </a:r>
          </a:p>
          <a:p>
            <a:r>
              <a:rPr lang="en-GB" dirty="0" smtClean="0"/>
              <a:t>What’s your budget?</a:t>
            </a:r>
          </a:p>
          <a:p>
            <a:r>
              <a:rPr lang="en-GB" dirty="0" smtClean="0"/>
              <a:t>What’s your timescale?</a:t>
            </a:r>
          </a:p>
          <a:p>
            <a:r>
              <a:rPr lang="en-GB" dirty="0" smtClean="0"/>
              <a:t>What are your bioinformatics resources?</a:t>
            </a:r>
          </a:p>
          <a:p>
            <a:r>
              <a:rPr lang="en-GB" dirty="0" smtClean="0"/>
              <a:t>What choice of sequencing technology?</a:t>
            </a:r>
          </a:p>
          <a:p>
            <a:pPr>
              <a:buNone/>
            </a:pPr>
            <a:endParaRPr lang="en-GB" dirty="0" smtClean="0"/>
          </a:p>
          <a:p>
            <a:endParaRPr lang="en-GB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32" y="3213136"/>
            <a:ext cx="1425919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84" y="4941328"/>
            <a:ext cx="1619415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437" y="2493056"/>
            <a:ext cx="1406952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07904" y="4941328"/>
            <a:ext cx="1956018" cy="1440000"/>
          </a:xfrm>
          <a:prstGeom prst="rect">
            <a:avLst/>
          </a:prstGeom>
        </p:spPr>
      </p:pic>
      <p:pic>
        <p:nvPicPr>
          <p:cNvPr id="1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77" y="1268920"/>
            <a:ext cx="1957365" cy="14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3943" y="3285144"/>
            <a:ext cx="1712432" cy="144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8"/>
          <a:srcRect b="7887"/>
          <a:stretch/>
        </p:blipFill>
        <p:spPr>
          <a:xfrm>
            <a:off x="755576" y="1412936"/>
            <a:ext cx="2100230" cy="144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12160" y="5013336"/>
            <a:ext cx="2175999" cy="1440000"/>
          </a:xfrm>
          <a:prstGeom prst="rect">
            <a:avLst/>
          </a:prstGeom>
        </p:spPr>
      </p:pic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GB" dirty="0" smtClean="0"/>
              <a:t>Choosing technolog</a:t>
            </a:r>
            <a:r>
              <a:rPr lang="en-GB" b="1" dirty="0" smtClean="0"/>
              <a:t>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7578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Choosing technolog</a:t>
            </a:r>
            <a:r>
              <a:rPr lang="en-GB" b="1" dirty="0" smtClean="0"/>
              <a:t>ies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Strengths/weaknesses</a:t>
            </a:r>
          </a:p>
          <a:p>
            <a:r>
              <a:rPr lang="en-GB" dirty="0" smtClean="0"/>
              <a:t>“Cut your cloth to suit your purse”</a:t>
            </a:r>
          </a:p>
          <a:p>
            <a:endParaRPr lang="en-GB" dirty="0" smtClean="0"/>
          </a:p>
          <a:p>
            <a:r>
              <a:rPr lang="en-GB" dirty="0" smtClean="0"/>
              <a:t>454</a:t>
            </a:r>
          </a:p>
          <a:p>
            <a:pPr lvl="1"/>
            <a:r>
              <a:rPr lang="en-GB" dirty="0" smtClean="0"/>
              <a:t>Long reads</a:t>
            </a:r>
          </a:p>
          <a:p>
            <a:pPr lvl="1"/>
            <a:r>
              <a:rPr lang="en-GB" dirty="0" smtClean="0"/>
              <a:t>Low throughput</a:t>
            </a:r>
          </a:p>
          <a:p>
            <a:pPr lvl="1"/>
            <a:r>
              <a:rPr lang="en-GB" dirty="0" err="1" smtClean="0"/>
              <a:t>Homopolymeric</a:t>
            </a:r>
            <a:r>
              <a:rPr lang="en-GB" dirty="0" smtClean="0"/>
              <a:t> tract errors</a:t>
            </a:r>
          </a:p>
          <a:p>
            <a:pPr lvl="1"/>
            <a:r>
              <a:rPr lang="en-GB" dirty="0" smtClean="0"/>
              <a:t>Expensive!</a:t>
            </a:r>
          </a:p>
          <a:p>
            <a:pPr>
              <a:buNone/>
            </a:pPr>
            <a:endParaRPr lang="en-GB" dirty="0" smtClean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</TotalTime>
  <Words>600</Words>
  <Application>Microsoft Macintosh PowerPoint</Application>
  <PresentationFormat>On-screen Show (4:3)</PresentationFormat>
  <Paragraphs>161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Office Theme</vt:lpstr>
      <vt:lpstr>Planning a sequencing project</vt:lpstr>
      <vt:lpstr>Generating sequence is easy</vt:lpstr>
      <vt:lpstr>Assembly is difficult … because of</vt:lpstr>
      <vt:lpstr>Read length matters</vt:lpstr>
      <vt:lpstr>Difficulty levels</vt:lpstr>
      <vt:lpstr>Biology comes first</vt:lpstr>
      <vt:lpstr>Resources to help you decide</vt:lpstr>
      <vt:lpstr>Choosing technologies</vt:lpstr>
      <vt:lpstr>Choosing technologies</vt:lpstr>
      <vt:lpstr>Choosing technologies</vt:lpstr>
      <vt:lpstr>Choosing technologies</vt:lpstr>
      <vt:lpstr>Oxford Nanopore</vt:lpstr>
      <vt:lpstr>MinION data</vt:lpstr>
      <vt:lpstr>MinION data</vt:lpstr>
      <vt:lpstr>Mate-pairs</vt:lpstr>
      <vt:lpstr>What size is it?</vt:lpstr>
      <vt:lpstr>What is the repeat structure?</vt:lpstr>
      <vt:lpstr>What is the minimum information I need?</vt:lpstr>
      <vt:lpstr>Bioinformatics</vt:lpstr>
      <vt:lpstr>Hybrid assembly</vt:lpstr>
      <vt:lpstr>Hybrid assembly</vt:lpstr>
      <vt:lpstr>Hybrid assembly</vt:lpstr>
      <vt:lpstr>Non-sequence data</vt:lpstr>
      <vt:lpstr>Non-sequence data</vt:lpstr>
      <vt:lpstr>Non-sequence data</vt:lpstr>
      <vt:lpstr>Basic recipes for genome</vt:lpstr>
      <vt:lpstr>Basic recipes for genome</vt:lpstr>
      <vt:lpstr>How to sequence a genome</vt:lpstr>
      <vt:lpstr>How to sequence a genome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a sequencing project</dc:title>
  <dc:creator>nick</dc:creator>
  <cp:lastModifiedBy>Lex Nederbragt</cp:lastModifiedBy>
  <cp:revision>26</cp:revision>
  <dcterms:created xsi:type="dcterms:W3CDTF">2011-10-24T07:37:16Z</dcterms:created>
  <dcterms:modified xsi:type="dcterms:W3CDTF">2014-09-30T09:20:28Z</dcterms:modified>
</cp:coreProperties>
</file>